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21383625" cy="30275213"/>
  <p:notesSz cx="29819600" cy="42341800"/>
  <p:defaultTextStyle>
    <a:defPPr>
      <a:defRPr lang="en-US"/>
    </a:defPPr>
    <a:lvl1pPr marL="0" algn="l" defTabSz="2603509" rtl="0" eaLnBrk="1" latinLnBrk="0" hangingPunct="1">
      <a:defRPr sz="5190" kern="1200">
        <a:solidFill>
          <a:schemeClr val="tx1"/>
        </a:solidFill>
        <a:latin typeface="+mn-lt"/>
        <a:ea typeface="+mn-ea"/>
        <a:cs typeface="+mn-cs"/>
      </a:defRPr>
    </a:lvl1pPr>
    <a:lvl2pPr marL="1301752" algn="l" defTabSz="2603509" rtl="0" eaLnBrk="1" latinLnBrk="0" hangingPunct="1">
      <a:defRPr sz="5190" kern="1200">
        <a:solidFill>
          <a:schemeClr val="tx1"/>
        </a:solidFill>
        <a:latin typeface="+mn-lt"/>
        <a:ea typeface="+mn-ea"/>
        <a:cs typeface="+mn-cs"/>
      </a:defRPr>
    </a:lvl2pPr>
    <a:lvl3pPr marL="2603509" algn="l" defTabSz="2603509" rtl="0" eaLnBrk="1" latinLnBrk="0" hangingPunct="1">
      <a:defRPr sz="5190" kern="1200">
        <a:solidFill>
          <a:schemeClr val="tx1"/>
        </a:solidFill>
        <a:latin typeface="+mn-lt"/>
        <a:ea typeface="+mn-ea"/>
        <a:cs typeface="+mn-cs"/>
      </a:defRPr>
    </a:lvl3pPr>
    <a:lvl4pPr marL="3905261" algn="l" defTabSz="2603509" rtl="0" eaLnBrk="1" latinLnBrk="0" hangingPunct="1">
      <a:defRPr sz="5190" kern="1200">
        <a:solidFill>
          <a:schemeClr val="tx1"/>
        </a:solidFill>
        <a:latin typeface="+mn-lt"/>
        <a:ea typeface="+mn-ea"/>
        <a:cs typeface="+mn-cs"/>
      </a:defRPr>
    </a:lvl4pPr>
    <a:lvl5pPr marL="5207015" algn="l" defTabSz="2603509" rtl="0" eaLnBrk="1" latinLnBrk="0" hangingPunct="1">
      <a:defRPr sz="5190" kern="1200">
        <a:solidFill>
          <a:schemeClr val="tx1"/>
        </a:solidFill>
        <a:latin typeface="+mn-lt"/>
        <a:ea typeface="+mn-ea"/>
        <a:cs typeface="+mn-cs"/>
      </a:defRPr>
    </a:lvl5pPr>
    <a:lvl6pPr marL="6508771" algn="l" defTabSz="2603509" rtl="0" eaLnBrk="1" latinLnBrk="0" hangingPunct="1">
      <a:defRPr sz="5190" kern="1200">
        <a:solidFill>
          <a:schemeClr val="tx1"/>
        </a:solidFill>
        <a:latin typeface="+mn-lt"/>
        <a:ea typeface="+mn-ea"/>
        <a:cs typeface="+mn-cs"/>
      </a:defRPr>
    </a:lvl6pPr>
    <a:lvl7pPr marL="7810522" algn="l" defTabSz="2603509" rtl="0" eaLnBrk="1" latinLnBrk="0" hangingPunct="1">
      <a:defRPr sz="5190" kern="1200">
        <a:solidFill>
          <a:schemeClr val="tx1"/>
        </a:solidFill>
        <a:latin typeface="+mn-lt"/>
        <a:ea typeface="+mn-ea"/>
        <a:cs typeface="+mn-cs"/>
      </a:defRPr>
    </a:lvl7pPr>
    <a:lvl8pPr marL="9112277" algn="l" defTabSz="2603509" rtl="0" eaLnBrk="1" latinLnBrk="0" hangingPunct="1">
      <a:defRPr sz="5190" kern="1200">
        <a:solidFill>
          <a:schemeClr val="tx1"/>
        </a:solidFill>
        <a:latin typeface="+mn-lt"/>
        <a:ea typeface="+mn-ea"/>
        <a:cs typeface="+mn-cs"/>
      </a:defRPr>
    </a:lvl8pPr>
    <a:lvl9pPr marL="10414032" algn="l" defTabSz="2603509" rtl="0" eaLnBrk="1" latinLnBrk="0" hangingPunct="1">
      <a:defRPr sz="519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048" userDrawn="1">
          <p15:clr>
            <a:srgbClr val="A4A3A4"/>
          </p15:clr>
        </p15:guide>
        <p15:guide id="2" pos="7111" userDrawn="1">
          <p15:clr>
            <a:srgbClr val="A4A3A4"/>
          </p15:clr>
        </p15:guide>
        <p15:guide id="3" orient="horz" pos="9536" userDrawn="1">
          <p15:clr>
            <a:srgbClr val="A4A3A4"/>
          </p15:clr>
        </p15:guide>
        <p15:guide id="4" pos="673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KP" initials="P" lastIdx="11" clrIdx="0"/>
  <p:cmAuthor id="2" name="Thanhnam" initials="T" lastIdx="4" clrIdx="1"/>
  <p:cmAuthor id="3" name="Desktop" initials="D" lastIdx="1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D6D8"/>
    <a:srgbClr val="B1E4E5"/>
    <a:srgbClr val="63F96A"/>
    <a:srgbClr val="020594"/>
    <a:srgbClr val="3399FF"/>
    <a:srgbClr val="BDE8E9"/>
    <a:srgbClr val="A1DEDF"/>
    <a:srgbClr val="76C4B7"/>
    <a:srgbClr val="BEE8DA"/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3854" autoAdjust="0"/>
  </p:normalViewPr>
  <p:slideViewPr>
    <p:cSldViewPr>
      <p:cViewPr>
        <p:scale>
          <a:sx n="50" d="100"/>
          <a:sy n="50" d="100"/>
        </p:scale>
        <p:origin x="989" y="29"/>
      </p:cViewPr>
      <p:guideLst>
        <p:guide orient="horz" pos="8048"/>
        <p:guide pos="7111"/>
        <p:guide orient="horz" pos="9536"/>
        <p:guide pos="67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12922250" cy="2117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6891000" y="0"/>
            <a:ext cx="12922250" cy="2117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49FE20-EC8F-4CF9-B2A5-6AAFDF477DDA}" type="datetimeFigureOut">
              <a:rPr lang="nb-NO" smtClean="0"/>
              <a:pPr/>
              <a:t>05.08.2024</a:t>
            </a:fld>
            <a:endParaRPr lang="nb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302750" y="3175000"/>
            <a:ext cx="11214100" cy="158781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981325" y="20112038"/>
            <a:ext cx="23856950" cy="190547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0217725"/>
            <a:ext cx="12922250" cy="2116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6891000" y="40217725"/>
            <a:ext cx="12922250" cy="2116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E202D-6426-40D1-88CE-B506BD634F65}" type="slidenum">
              <a:rPr lang="nb-NO" smtClean="0"/>
              <a:pPr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80409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64903" rtl="0" eaLnBrk="1" latinLnBrk="0" hangingPunct="1">
      <a:defRPr sz="618" kern="1200">
        <a:solidFill>
          <a:schemeClr val="tx1"/>
        </a:solidFill>
        <a:latin typeface="+mn-lt"/>
        <a:ea typeface="+mn-ea"/>
        <a:cs typeface="+mn-cs"/>
      </a:defRPr>
    </a:lvl1pPr>
    <a:lvl2pPr marL="282451" algn="l" defTabSz="564903" rtl="0" eaLnBrk="1" latinLnBrk="0" hangingPunct="1">
      <a:defRPr sz="618" kern="1200">
        <a:solidFill>
          <a:schemeClr val="tx1"/>
        </a:solidFill>
        <a:latin typeface="+mn-lt"/>
        <a:ea typeface="+mn-ea"/>
        <a:cs typeface="+mn-cs"/>
      </a:defRPr>
    </a:lvl2pPr>
    <a:lvl3pPr marL="564903" algn="l" defTabSz="564903" rtl="0" eaLnBrk="1" latinLnBrk="0" hangingPunct="1">
      <a:defRPr sz="618" kern="1200">
        <a:solidFill>
          <a:schemeClr val="tx1"/>
        </a:solidFill>
        <a:latin typeface="+mn-lt"/>
        <a:ea typeface="+mn-ea"/>
        <a:cs typeface="+mn-cs"/>
      </a:defRPr>
    </a:lvl3pPr>
    <a:lvl4pPr marL="847354" algn="l" defTabSz="564903" rtl="0" eaLnBrk="1" latinLnBrk="0" hangingPunct="1">
      <a:defRPr sz="618" kern="1200">
        <a:solidFill>
          <a:schemeClr val="tx1"/>
        </a:solidFill>
        <a:latin typeface="+mn-lt"/>
        <a:ea typeface="+mn-ea"/>
        <a:cs typeface="+mn-cs"/>
      </a:defRPr>
    </a:lvl4pPr>
    <a:lvl5pPr marL="1129805" algn="l" defTabSz="564903" rtl="0" eaLnBrk="1" latinLnBrk="0" hangingPunct="1">
      <a:defRPr sz="618" kern="1200">
        <a:solidFill>
          <a:schemeClr val="tx1"/>
        </a:solidFill>
        <a:latin typeface="+mn-lt"/>
        <a:ea typeface="+mn-ea"/>
        <a:cs typeface="+mn-cs"/>
      </a:defRPr>
    </a:lvl5pPr>
    <a:lvl6pPr marL="1412257" algn="l" defTabSz="564903" rtl="0" eaLnBrk="1" latinLnBrk="0" hangingPunct="1">
      <a:defRPr sz="618" kern="1200">
        <a:solidFill>
          <a:schemeClr val="tx1"/>
        </a:solidFill>
        <a:latin typeface="+mn-lt"/>
        <a:ea typeface="+mn-ea"/>
        <a:cs typeface="+mn-cs"/>
      </a:defRPr>
    </a:lvl6pPr>
    <a:lvl7pPr marL="1694708" algn="l" defTabSz="564903" rtl="0" eaLnBrk="1" latinLnBrk="0" hangingPunct="1">
      <a:defRPr sz="618" kern="1200">
        <a:solidFill>
          <a:schemeClr val="tx1"/>
        </a:solidFill>
        <a:latin typeface="+mn-lt"/>
        <a:ea typeface="+mn-ea"/>
        <a:cs typeface="+mn-cs"/>
      </a:defRPr>
    </a:lvl7pPr>
    <a:lvl8pPr marL="1977163" algn="l" defTabSz="564903" rtl="0" eaLnBrk="1" latinLnBrk="0" hangingPunct="1">
      <a:defRPr sz="618" kern="1200">
        <a:solidFill>
          <a:schemeClr val="tx1"/>
        </a:solidFill>
        <a:latin typeface="+mn-lt"/>
        <a:ea typeface="+mn-ea"/>
        <a:cs typeface="+mn-cs"/>
      </a:defRPr>
    </a:lvl8pPr>
    <a:lvl9pPr marL="2259615" algn="l" defTabSz="564903" rtl="0" eaLnBrk="1" latinLnBrk="0" hangingPunct="1">
      <a:defRPr sz="61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302750" y="3175000"/>
            <a:ext cx="11214100" cy="158781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DE202D-6426-40D1-88CE-B506BD634F65}" type="slidenum">
              <a:rPr lang="nb-NO" smtClean="0"/>
              <a:pPr/>
              <a:t>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00210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5" y="9404954"/>
            <a:ext cx="18176081" cy="648954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07546" y="17155954"/>
            <a:ext cx="14968538" cy="773699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2457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4914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7371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9828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62285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74742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87199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99656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C939F-171F-44F7-92BC-55637BBB2C29}" type="datetimeFigureOut">
              <a:rPr lang="en-US" smtClean="0"/>
              <a:pPr/>
              <a:t>8/5/2024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A144-BFC1-439E-A32E-F384B773E5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305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C939F-171F-44F7-92BC-55637BBB2C29}" type="datetimeFigureOut">
              <a:rPr lang="en-US" smtClean="0"/>
              <a:pPr/>
              <a:t>8/5/2024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A144-BFC1-439E-A32E-F384B773E5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221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1339266" y="7568808"/>
            <a:ext cx="15930057" cy="16124354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41671" y="7568808"/>
            <a:ext cx="47441207" cy="16124354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C939F-171F-44F7-92BC-55637BBB2C29}" type="datetimeFigureOut">
              <a:rPr lang="en-US" smtClean="0"/>
              <a:pPr/>
              <a:t>8/5/2024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A144-BFC1-439E-A32E-F384B773E5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246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C939F-171F-44F7-92BC-55637BBB2C29}" type="datetimeFigureOut">
              <a:rPr lang="en-US" smtClean="0"/>
              <a:pPr/>
              <a:t>8/5/2024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A144-BFC1-439E-A32E-F384B773E5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537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9167" y="19454638"/>
            <a:ext cx="18176081" cy="6012994"/>
          </a:xfrm>
        </p:spPr>
        <p:txBody>
          <a:bodyPr anchor="t"/>
          <a:lstStyle>
            <a:lvl1pPr algn="l">
              <a:defRPr sz="10819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9167" y="12831934"/>
            <a:ext cx="18176081" cy="6622700"/>
          </a:xfrm>
        </p:spPr>
        <p:txBody>
          <a:bodyPr anchor="b"/>
          <a:lstStyle>
            <a:lvl1pPr marL="0" indent="0">
              <a:buNone/>
              <a:defRPr sz="5557">
                <a:solidFill>
                  <a:schemeClr val="tx1">
                    <a:tint val="75000"/>
                  </a:schemeClr>
                </a:solidFill>
              </a:defRPr>
            </a:lvl1pPr>
            <a:lvl2pPr marL="1245703" indent="0">
              <a:buNone/>
              <a:defRPr sz="4966">
                <a:solidFill>
                  <a:schemeClr val="tx1">
                    <a:tint val="75000"/>
                  </a:schemeClr>
                </a:solidFill>
              </a:defRPr>
            </a:lvl2pPr>
            <a:lvl3pPr marL="2491413" indent="0">
              <a:buNone/>
              <a:defRPr sz="4316">
                <a:solidFill>
                  <a:schemeClr val="tx1">
                    <a:tint val="75000"/>
                  </a:schemeClr>
                </a:solidFill>
              </a:defRPr>
            </a:lvl3pPr>
            <a:lvl4pPr marL="3737116" indent="0">
              <a:buNone/>
              <a:defRPr sz="3725">
                <a:solidFill>
                  <a:schemeClr val="tx1">
                    <a:tint val="75000"/>
                  </a:schemeClr>
                </a:solidFill>
              </a:defRPr>
            </a:lvl4pPr>
            <a:lvl5pPr marL="4982822" indent="0">
              <a:buNone/>
              <a:defRPr sz="3725">
                <a:solidFill>
                  <a:schemeClr val="tx1">
                    <a:tint val="75000"/>
                  </a:schemeClr>
                </a:solidFill>
              </a:defRPr>
            </a:lvl5pPr>
            <a:lvl6pPr marL="6228529" indent="0">
              <a:buNone/>
              <a:defRPr sz="3725">
                <a:solidFill>
                  <a:schemeClr val="tx1">
                    <a:tint val="75000"/>
                  </a:schemeClr>
                </a:solidFill>
              </a:defRPr>
            </a:lvl6pPr>
            <a:lvl7pPr marL="7474232" indent="0">
              <a:buNone/>
              <a:defRPr sz="3725">
                <a:solidFill>
                  <a:schemeClr val="tx1">
                    <a:tint val="75000"/>
                  </a:schemeClr>
                </a:solidFill>
              </a:defRPr>
            </a:lvl7pPr>
            <a:lvl8pPr marL="8719939" indent="0">
              <a:buNone/>
              <a:defRPr sz="3725">
                <a:solidFill>
                  <a:schemeClr val="tx1">
                    <a:tint val="75000"/>
                  </a:schemeClr>
                </a:solidFill>
              </a:defRPr>
            </a:lvl8pPr>
            <a:lvl9pPr marL="9965645" indent="0">
              <a:buNone/>
              <a:defRPr sz="372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C939F-171F-44F7-92BC-55637BBB2C29}" type="datetimeFigureOut">
              <a:rPr lang="en-US" smtClean="0"/>
              <a:pPr/>
              <a:t>8/5/2024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A144-BFC1-439E-A32E-F384B773E5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399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41671" y="44095287"/>
            <a:ext cx="31685633" cy="124717058"/>
          </a:xfrm>
        </p:spPr>
        <p:txBody>
          <a:bodyPr/>
          <a:lstStyle>
            <a:lvl1pPr>
              <a:defRPr sz="7745"/>
            </a:lvl1pPr>
            <a:lvl2pPr>
              <a:defRPr sz="6503"/>
            </a:lvl2pPr>
            <a:lvl3pPr>
              <a:defRPr sz="5557"/>
            </a:lvl3pPr>
            <a:lvl4pPr>
              <a:defRPr sz="4966"/>
            </a:lvl4pPr>
            <a:lvl5pPr>
              <a:defRPr sz="4966"/>
            </a:lvl5pPr>
            <a:lvl6pPr>
              <a:defRPr sz="4966"/>
            </a:lvl6pPr>
            <a:lvl7pPr>
              <a:defRPr sz="4966"/>
            </a:lvl7pPr>
            <a:lvl8pPr>
              <a:defRPr sz="4966"/>
            </a:lvl8pPr>
            <a:lvl9pPr>
              <a:defRPr sz="496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583692" y="44095287"/>
            <a:ext cx="31685631" cy="124717058"/>
          </a:xfrm>
        </p:spPr>
        <p:txBody>
          <a:bodyPr/>
          <a:lstStyle>
            <a:lvl1pPr>
              <a:defRPr sz="7745"/>
            </a:lvl1pPr>
            <a:lvl2pPr>
              <a:defRPr sz="6503"/>
            </a:lvl2pPr>
            <a:lvl3pPr>
              <a:defRPr sz="5557"/>
            </a:lvl3pPr>
            <a:lvl4pPr>
              <a:defRPr sz="4966"/>
            </a:lvl4pPr>
            <a:lvl5pPr>
              <a:defRPr sz="4966"/>
            </a:lvl5pPr>
            <a:lvl6pPr>
              <a:defRPr sz="4966"/>
            </a:lvl6pPr>
            <a:lvl7pPr>
              <a:defRPr sz="4966"/>
            </a:lvl7pPr>
            <a:lvl8pPr>
              <a:defRPr sz="4966"/>
            </a:lvl8pPr>
            <a:lvl9pPr>
              <a:defRPr sz="496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C939F-171F-44F7-92BC-55637BBB2C29}" type="datetimeFigureOut">
              <a:rPr lang="en-US" smtClean="0"/>
              <a:pPr/>
              <a:t>8/5/2024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A144-BFC1-439E-A32E-F384B773E5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876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181" y="1212412"/>
            <a:ext cx="19245263" cy="5045869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182" y="6776888"/>
            <a:ext cx="9448148" cy="2824283"/>
          </a:xfrm>
        </p:spPr>
        <p:txBody>
          <a:bodyPr anchor="b"/>
          <a:lstStyle>
            <a:lvl1pPr marL="0" indent="0">
              <a:buNone/>
              <a:defRPr sz="6503" b="1"/>
            </a:lvl1pPr>
            <a:lvl2pPr marL="1245703" indent="0">
              <a:buNone/>
              <a:defRPr sz="5557" b="1"/>
            </a:lvl2pPr>
            <a:lvl3pPr marL="2491413" indent="0">
              <a:buNone/>
              <a:defRPr sz="4966" b="1"/>
            </a:lvl3pPr>
            <a:lvl4pPr marL="3737116" indent="0">
              <a:buNone/>
              <a:defRPr sz="4316" b="1"/>
            </a:lvl4pPr>
            <a:lvl5pPr marL="4982822" indent="0">
              <a:buNone/>
              <a:defRPr sz="4316" b="1"/>
            </a:lvl5pPr>
            <a:lvl6pPr marL="6228529" indent="0">
              <a:buNone/>
              <a:defRPr sz="4316" b="1"/>
            </a:lvl6pPr>
            <a:lvl7pPr marL="7474232" indent="0">
              <a:buNone/>
              <a:defRPr sz="4316" b="1"/>
            </a:lvl7pPr>
            <a:lvl8pPr marL="8719939" indent="0">
              <a:buNone/>
              <a:defRPr sz="4316" b="1"/>
            </a:lvl8pPr>
            <a:lvl9pPr marL="9965645" indent="0">
              <a:buNone/>
              <a:defRPr sz="43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182" y="9601172"/>
            <a:ext cx="9448148" cy="17443290"/>
          </a:xfrm>
        </p:spPr>
        <p:txBody>
          <a:bodyPr/>
          <a:lstStyle>
            <a:lvl1pPr>
              <a:defRPr sz="6503"/>
            </a:lvl1pPr>
            <a:lvl2pPr>
              <a:defRPr sz="5557"/>
            </a:lvl2pPr>
            <a:lvl3pPr>
              <a:defRPr sz="4966"/>
            </a:lvl3pPr>
            <a:lvl4pPr>
              <a:defRPr sz="4316"/>
            </a:lvl4pPr>
            <a:lvl5pPr>
              <a:defRPr sz="4316"/>
            </a:lvl5pPr>
            <a:lvl6pPr>
              <a:defRPr sz="4316"/>
            </a:lvl6pPr>
            <a:lvl7pPr>
              <a:defRPr sz="4316"/>
            </a:lvl7pPr>
            <a:lvl8pPr>
              <a:defRPr sz="4316"/>
            </a:lvl8pPr>
            <a:lvl9pPr>
              <a:defRPr sz="431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62593" y="6776888"/>
            <a:ext cx="9451859" cy="2824283"/>
          </a:xfrm>
        </p:spPr>
        <p:txBody>
          <a:bodyPr anchor="b"/>
          <a:lstStyle>
            <a:lvl1pPr marL="0" indent="0">
              <a:buNone/>
              <a:defRPr sz="6503" b="1"/>
            </a:lvl1pPr>
            <a:lvl2pPr marL="1245703" indent="0">
              <a:buNone/>
              <a:defRPr sz="5557" b="1"/>
            </a:lvl2pPr>
            <a:lvl3pPr marL="2491413" indent="0">
              <a:buNone/>
              <a:defRPr sz="4966" b="1"/>
            </a:lvl3pPr>
            <a:lvl4pPr marL="3737116" indent="0">
              <a:buNone/>
              <a:defRPr sz="4316" b="1"/>
            </a:lvl4pPr>
            <a:lvl5pPr marL="4982822" indent="0">
              <a:buNone/>
              <a:defRPr sz="4316" b="1"/>
            </a:lvl5pPr>
            <a:lvl6pPr marL="6228529" indent="0">
              <a:buNone/>
              <a:defRPr sz="4316" b="1"/>
            </a:lvl6pPr>
            <a:lvl7pPr marL="7474232" indent="0">
              <a:buNone/>
              <a:defRPr sz="4316" b="1"/>
            </a:lvl7pPr>
            <a:lvl8pPr marL="8719939" indent="0">
              <a:buNone/>
              <a:defRPr sz="4316" b="1"/>
            </a:lvl8pPr>
            <a:lvl9pPr marL="9965645" indent="0">
              <a:buNone/>
              <a:defRPr sz="43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62593" y="9601172"/>
            <a:ext cx="9451859" cy="17443290"/>
          </a:xfrm>
        </p:spPr>
        <p:txBody>
          <a:bodyPr/>
          <a:lstStyle>
            <a:lvl1pPr>
              <a:defRPr sz="6503"/>
            </a:lvl1pPr>
            <a:lvl2pPr>
              <a:defRPr sz="5557"/>
            </a:lvl2pPr>
            <a:lvl3pPr>
              <a:defRPr sz="4966"/>
            </a:lvl3pPr>
            <a:lvl4pPr>
              <a:defRPr sz="4316"/>
            </a:lvl4pPr>
            <a:lvl5pPr>
              <a:defRPr sz="4316"/>
            </a:lvl5pPr>
            <a:lvl6pPr>
              <a:defRPr sz="4316"/>
            </a:lvl6pPr>
            <a:lvl7pPr>
              <a:defRPr sz="4316"/>
            </a:lvl7pPr>
            <a:lvl8pPr>
              <a:defRPr sz="4316"/>
            </a:lvl8pPr>
            <a:lvl9pPr>
              <a:defRPr sz="431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C939F-171F-44F7-92BC-55637BBB2C29}" type="datetimeFigureOut">
              <a:rPr lang="en-US" smtClean="0"/>
              <a:pPr/>
              <a:t>8/5/2024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A144-BFC1-439E-A32E-F384B773E5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120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C939F-171F-44F7-92BC-55637BBB2C29}" type="datetimeFigureOut">
              <a:rPr lang="en-US" smtClean="0"/>
              <a:pPr/>
              <a:t>8/5/2024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A144-BFC1-439E-A32E-F384B773E5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288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C939F-171F-44F7-92BC-55637BBB2C29}" type="datetimeFigureOut">
              <a:rPr lang="en-US" smtClean="0"/>
              <a:pPr/>
              <a:t>8/5/2024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A144-BFC1-439E-A32E-F384B773E5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900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189" y="1205402"/>
            <a:ext cx="7035065" cy="5129967"/>
          </a:xfrm>
        </p:spPr>
        <p:txBody>
          <a:bodyPr anchor="b"/>
          <a:lstStyle>
            <a:lvl1pPr algn="l">
              <a:defRPr sz="555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60408" y="1205408"/>
            <a:ext cx="11954040" cy="25839056"/>
          </a:xfrm>
        </p:spPr>
        <p:txBody>
          <a:bodyPr/>
          <a:lstStyle>
            <a:lvl1pPr>
              <a:defRPr sz="8632"/>
            </a:lvl1pPr>
            <a:lvl2pPr>
              <a:defRPr sz="7745"/>
            </a:lvl2pPr>
            <a:lvl3pPr>
              <a:defRPr sz="6503"/>
            </a:lvl3pPr>
            <a:lvl4pPr>
              <a:defRPr sz="5557"/>
            </a:lvl4pPr>
            <a:lvl5pPr>
              <a:defRPr sz="5557"/>
            </a:lvl5pPr>
            <a:lvl6pPr>
              <a:defRPr sz="5557"/>
            </a:lvl6pPr>
            <a:lvl7pPr>
              <a:defRPr sz="5557"/>
            </a:lvl7pPr>
            <a:lvl8pPr>
              <a:defRPr sz="5557"/>
            </a:lvl8pPr>
            <a:lvl9pPr>
              <a:defRPr sz="555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9189" y="6335375"/>
            <a:ext cx="7035065" cy="20709089"/>
          </a:xfrm>
        </p:spPr>
        <p:txBody>
          <a:bodyPr/>
          <a:lstStyle>
            <a:lvl1pPr marL="0" indent="0">
              <a:buNone/>
              <a:defRPr sz="3725"/>
            </a:lvl1pPr>
            <a:lvl2pPr marL="1245703" indent="0">
              <a:buNone/>
              <a:defRPr sz="3370"/>
            </a:lvl2pPr>
            <a:lvl3pPr marL="2491413" indent="0">
              <a:buNone/>
              <a:defRPr sz="2779"/>
            </a:lvl3pPr>
            <a:lvl4pPr marL="3737116" indent="0">
              <a:buNone/>
              <a:defRPr sz="2483"/>
            </a:lvl4pPr>
            <a:lvl5pPr marL="4982822" indent="0">
              <a:buNone/>
              <a:defRPr sz="2483"/>
            </a:lvl5pPr>
            <a:lvl6pPr marL="6228529" indent="0">
              <a:buNone/>
              <a:defRPr sz="2483"/>
            </a:lvl6pPr>
            <a:lvl7pPr marL="7474232" indent="0">
              <a:buNone/>
              <a:defRPr sz="2483"/>
            </a:lvl7pPr>
            <a:lvl8pPr marL="8719939" indent="0">
              <a:buNone/>
              <a:defRPr sz="2483"/>
            </a:lvl8pPr>
            <a:lvl9pPr marL="9965645" indent="0">
              <a:buNone/>
              <a:defRPr sz="24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C939F-171F-44F7-92BC-55637BBB2C29}" type="datetimeFigureOut">
              <a:rPr lang="en-US" smtClean="0"/>
              <a:pPr/>
              <a:t>8/5/2024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A144-BFC1-439E-A32E-F384B773E5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242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91347" y="21192653"/>
            <a:ext cx="12830175" cy="2501912"/>
          </a:xfrm>
        </p:spPr>
        <p:txBody>
          <a:bodyPr anchor="b"/>
          <a:lstStyle>
            <a:lvl1pPr algn="l">
              <a:defRPr sz="555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1347" y="2705146"/>
            <a:ext cx="12830175" cy="18165128"/>
          </a:xfrm>
        </p:spPr>
        <p:txBody>
          <a:bodyPr/>
          <a:lstStyle>
            <a:lvl1pPr marL="0" indent="0">
              <a:buNone/>
              <a:defRPr sz="8632"/>
            </a:lvl1pPr>
            <a:lvl2pPr marL="1245703" indent="0">
              <a:buNone/>
              <a:defRPr sz="7745"/>
            </a:lvl2pPr>
            <a:lvl3pPr marL="2491413" indent="0">
              <a:buNone/>
              <a:defRPr sz="6503"/>
            </a:lvl3pPr>
            <a:lvl4pPr marL="3737116" indent="0">
              <a:buNone/>
              <a:defRPr sz="5557"/>
            </a:lvl4pPr>
            <a:lvl5pPr marL="4982822" indent="0">
              <a:buNone/>
              <a:defRPr sz="5557"/>
            </a:lvl5pPr>
            <a:lvl6pPr marL="6228529" indent="0">
              <a:buNone/>
              <a:defRPr sz="5557"/>
            </a:lvl6pPr>
            <a:lvl7pPr marL="7474232" indent="0">
              <a:buNone/>
              <a:defRPr sz="5557"/>
            </a:lvl7pPr>
            <a:lvl8pPr marL="8719939" indent="0">
              <a:buNone/>
              <a:defRPr sz="5557"/>
            </a:lvl8pPr>
            <a:lvl9pPr marL="9965645" indent="0">
              <a:buNone/>
              <a:defRPr sz="5557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1347" y="23694566"/>
            <a:ext cx="12830175" cy="3553130"/>
          </a:xfrm>
        </p:spPr>
        <p:txBody>
          <a:bodyPr/>
          <a:lstStyle>
            <a:lvl1pPr marL="0" indent="0">
              <a:buNone/>
              <a:defRPr sz="3725"/>
            </a:lvl1pPr>
            <a:lvl2pPr marL="1245703" indent="0">
              <a:buNone/>
              <a:defRPr sz="3370"/>
            </a:lvl2pPr>
            <a:lvl3pPr marL="2491413" indent="0">
              <a:buNone/>
              <a:defRPr sz="2779"/>
            </a:lvl3pPr>
            <a:lvl4pPr marL="3737116" indent="0">
              <a:buNone/>
              <a:defRPr sz="2483"/>
            </a:lvl4pPr>
            <a:lvl5pPr marL="4982822" indent="0">
              <a:buNone/>
              <a:defRPr sz="2483"/>
            </a:lvl5pPr>
            <a:lvl6pPr marL="6228529" indent="0">
              <a:buNone/>
              <a:defRPr sz="2483"/>
            </a:lvl6pPr>
            <a:lvl7pPr marL="7474232" indent="0">
              <a:buNone/>
              <a:defRPr sz="2483"/>
            </a:lvl7pPr>
            <a:lvl8pPr marL="8719939" indent="0">
              <a:buNone/>
              <a:defRPr sz="2483"/>
            </a:lvl8pPr>
            <a:lvl9pPr marL="9965645" indent="0">
              <a:buNone/>
              <a:defRPr sz="24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C939F-171F-44F7-92BC-55637BBB2C29}" type="datetimeFigureOut">
              <a:rPr lang="en-US" smtClean="0"/>
              <a:pPr/>
              <a:t>8/5/2024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A144-BFC1-439E-A32E-F384B773E5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019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75000"/>
              </a:schemeClr>
            </a:gs>
            <a:gs pos="91000">
              <a:schemeClr val="accent5">
                <a:lumMod val="60000"/>
              </a:schemeClr>
            </a:gs>
            <a:gs pos="83000">
              <a:schemeClr val="bg1"/>
            </a:gs>
            <a:gs pos="22000">
              <a:schemeClr val="bg1"/>
            </a:gs>
            <a:gs pos="100000">
              <a:schemeClr val="accent5">
                <a:lumMod val="5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181" y="1212412"/>
            <a:ext cx="19245263" cy="5045869"/>
          </a:xfrm>
          <a:prstGeom prst="rect">
            <a:avLst/>
          </a:prstGeom>
        </p:spPr>
        <p:txBody>
          <a:bodyPr vert="horz" lIns="421416" tIns="210708" rIns="421416" bIns="210708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181" y="7064232"/>
            <a:ext cx="19245263" cy="19980241"/>
          </a:xfrm>
          <a:prstGeom prst="rect">
            <a:avLst/>
          </a:prstGeom>
        </p:spPr>
        <p:txBody>
          <a:bodyPr vert="horz" lIns="421416" tIns="210708" rIns="421416" bIns="21070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9182" y="28060648"/>
            <a:ext cx="4989512" cy="1611875"/>
          </a:xfrm>
          <a:prstGeom prst="rect">
            <a:avLst/>
          </a:prstGeom>
        </p:spPr>
        <p:txBody>
          <a:bodyPr vert="horz" lIns="421416" tIns="210708" rIns="421416" bIns="210708" rtlCol="0" anchor="ctr"/>
          <a:lstStyle>
            <a:lvl1pPr algn="l">
              <a:defRPr sz="33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EC939F-171F-44F7-92BC-55637BBB2C29}" type="datetimeFigureOut">
              <a:rPr lang="en-US" smtClean="0"/>
              <a:pPr/>
              <a:t>8/5/2024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306075" y="28060648"/>
            <a:ext cx="6771481" cy="1611875"/>
          </a:xfrm>
          <a:prstGeom prst="rect">
            <a:avLst/>
          </a:prstGeom>
        </p:spPr>
        <p:txBody>
          <a:bodyPr vert="horz" lIns="421416" tIns="210708" rIns="421416" bIns="210708" rtlCol="0" anchor="ctr"/>
          <a:lstStyle>
            <a:lvl1pPr algn="ctr">
              <a:defRPr sz="33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324932" y="28060648"/>
            <a:ext cx="4989512" cy="1611875"/>
          </a:xfrm>
          <a:prstGeom prst="rect">
            <a:avLst/>
          </a:prstGeom>
        </p:spPr>
        <p:txBody>
          <a:bodyPr vert="horz" lIns="421416" tIns="210708" rIns="421416" bIns="210708" rtlCol="0" anchor="ctr"/>
          <a:lstStyle>
            <a:lvl1pPr algn="r">
              <a:defRPr sz="33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F4A144-BFC1-439E-A32E-F384B773E5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989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491413" rtl="0" eaLnBrk="1" latinLnBrk="0" hangingPunct="1">
        <a:spcBef>
          <a:spcPct val="0"/>
        </a:spcBef>
        <a:buNone/>
        <a:defRPr sz="120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34280" indent="-934280" algn="l" defTabSz="2491413" rtl="0" eaLnBrk="1" latinLnBrk="0" hangingPunct="1">
        <a:spcBef>
          <a:spcPct val="20000"/>
        </a:spcBef>
        <a:buFont typeface="Arial" panose="020B0604020202020204" pitchFamily="34" charset="0"/>
        <a:buChar char="•"/>
        <a:defRPr sz="8632" kern="1200">
          <a:solidFill>
            <a:schemeClr val="tx1"/>
          </a:solidFill>
          <a:latin typeface="+mn-lt"/>
          <a:ea typeface="+mn-ea"/>
          <a:cs typeface="+mn-cs"/>
        </a:defRPr>
      </a:lvl1pPr>
      <a:lvl2pPr marL="2024271" indent="-778565" algn="l" defTabSz="2491413" rtl="0" eaLnBrk="1" latinLnBrk="0" hangingPunct="1">
        <a:spcBef>
          <a:spcPct val="20000"/>
        </a:spcBef>
        <a:buFont typeface="Arial" panose="020B0604020202020204" pitchFamily="34" charset="0"/>
        <a:buChar char="–"/>
        <a:defRPr sz="7745" kern="1200">
          <a:solidFill>
            <a:schemeClr val="tx1"/>
          </a:solidFill>
          <a:latin typeface="+mn-lt"/>
          <a:ea typeface="+mn-ea"/>
          <a:cs typeface="+mn-cs"/>
        </a:defRPr>
      </a:lvl2pPr>
      <a:lvl3pPr marL="3114263" indent="-622853" algn="l" defTabSz="2491413" rtl="0" eaLnBrk="1" latinLnBrk="0" hangingPunct="1">
        <a:spcBef>
          <a:spcPct val="20000"/>
        </a:spcBef>
        <a:buFont typeface="Arial" panose="020B0604020202020204" pitchFamily="34" charset="0"/>
        <a:buChar char="•"/>
        <a:defRPr sz="6503" kern="1200">
          <a:solidFill>
            <a:schemeClr val="tx1"/>
          </a:solidFill>
          <a:latin typeface="+mn-lt"/>
          <a:ea typeface="+mn-ea"/>
          <a:cs typeface="+mn-cs"/>
        </a:defRPr>
      </a:lvl3pPr>
      <a:lvl4pPr marL="4359969" indent="-622853" algn="l" defTabSz="2491413" rtl="0" eaLnBrk="1" latinLnBrk="0" hangingPunct="1">
        <a:spcBef>
          <a:spcPct val="20000"/>
        </a:spcBef>
        <a:buFont typeface="Arial" panose="020B0604020202020204" pitchFamily="34" charset="0"/>
        <a:buChar char="–"/>
        <a:defRPr sz="5557" kern="1200">
          <a:solidFill>
            <a:schemeClr val="tx1"/>
          </a:solidFill>
          <a:latin typeface="+mn-lt"/>
          <a:ea typeface="+mn-ea"/>
          <a:cs typeface="+mn-cs"/>
        </a:defRPr>
      </a:lvl4pPr>
      <a:lvl5pPr marL="5605676" indent="-622853" algn="l" defTabSz="2491413" rtl="0" eaLnBrk="1" latinLnBrk="0" hangingPunct="1">
        <a:spcBef>
          <a:spcPct val="20000"/>
        </a:spcBef>
        <a:buFont typeface="Arial" panose="020B0604020202020204" pitchFamily="34" charset="0"/>
        <a:buChar char="»"/>
        <a:defRPr sz="5557" kern="1200">
          <a:solidFill>
            <a:schemeClr val="tx1"/>
          </a:solidFill>
          <a:latin typeface="+mn-lt"/>
          <a:ea typeface="+mn-ea"/>
          <a:cs typeface="+mn-cs"/>
        </a:defRPr>
      </a:lvl5pPr>
      <a:lvl6pPr marL="6851379" indent="-622853" algn="l" defTabSz="2491413" rtl="0" eaLnBrk="1" latinLnBrk="0" hangingPunct="1">
        <a:spcBef>
          <a:spcPct val="20000"/>
        </a:spcBef>
        <a:buFont typeface="Arial" panose="020B0604020202020204" pitchFamily="34" charset="0"/>
        <a:buChar char="•"/>
        <a:defRPr sz="5557" kern="1200">
          <a:solidFill>
            <a:schemeClr val="tx1"/>
          </a:solidFill>
          <a:latin typeface="+mn-lt"/>
          <a:ea typeface="+mn-ea"/>
          <a:cs typeface="+mn-cs"/>
        </a:defRPr>
      </a:lvl6pPr>
      <a:lvl7pPr marL="8097088" indent="-622853" algn="l" defTabSz="2491413" rtl="0" eaLnBrk="1" latinLnBrk="0" hangingPunct="1">
        <a:spcBef>
          <a:spcPct val="20000"/>
        </a:spcBef>
        <a:buFont typeface="Arial" panose="020B0604020202020204" pitchFamily="34" charset="0"/>
        <a:buChar char="•"/>
        <a:defRPr sz="5557" kern="1200">
          <a:solidFill>
            <a:schemeClr val="tx1"/>
          </a:solidFill>
          <a:latin typeface="+mn-lt"/>
          <a:ea typeface="+mn-ea"/>
          <a:cs typeface="+mn-cs"/>
        </a:defRPr>
      </a:lvl7pPr>
      <a:lvl8pPr marL="9342792" indent="-622853" algn="l" defTabSz="2491413" rtl="0" eaLnBrk="1" latinLnBrk="0" hangingPunct="1">
        <a:spcBef>
          <a:spcPct val="20000"/>
        </a:spcBef>
        <a:buFont typeface="Arial" panose="020B0604020202020204" pitchFamily="34" charset="0"/>
        <a:buChar char="•"/>
        <a:defRPr sz="5557" kern="1200">
          <a:solidFill>
            <a:schemeClr val="tx1"/>
          </a:solidFill>
          <a:latin typeface="+mn-lt"/>
          <a:ea typeface="+mn-ea"/>
          <a:cs typeface="+mn-cs"/>
        </a:defRPr>
      </a:lvl8pPr>
      <a:lvl9pPr marL="10588495" indent="-622853" algn="l" defTabSz="2491413" rtl="0" eaLnBrk="1" latinLnBrk="0" hangingPunct="1">
        <a:spcBef>
          <a:spcPct val="20000"/>
        </a:spcBef>
        <a:buFont typeface="Arial" panose="020B0604020202020204" pitchFamily="34" charset="0"/>
        <a:buChar char="•"/>
        <a:defRPr sz="555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91413" rtl="0" eaLnBrk="1" latinLnBrk="0" hangingPunct="1">
        <a:defRPr sz="4966" kern="1200">
          <a:solidFill>
            <a:schemeClr val="tx1"/>
          </a:solidFill>
          <a:latin typeface="+mn-lt"/>
          <a:ea typeface="+mn-ea"/>
          <a:cs typeface="+mn-cs"/>
        </a:defRPr>
      </a:lvl1pPr>
      <a:lvl2pPr marL="1245703" algn="l" defTabSz="2491413" rtl="0" eaLnBrk="1" latinLnBrk="0" hangingPunct="1">
        <a:defRPr sz="4966" kern="1200">
          <a:solidFill>
            <a:schemeClr val="tx1"/>
          </a:solidFill>
          <a:latin typeface="+mn-lt"/>
          <a:ea typeface="+mn-ea"/>
          <a:cs typeface="+mn-cs"/>
        </a:defRPr>
      </a:lvl2pPr>
      <a:lvl3pPr marL="2491413" algn="l" defTabSz="2491413" rtl="0" eaLnBrk="1" latinLnBrk="0" hangingPunct="1">
        <a:defRPr sz="4966" kern="1200">
          <a:solidFill>
            <a:schemeClr val="tx1"/>
          </a:solidFill>
          <a:latin typeface="+mn-lt"/>
          <a:ea typeface="+mn-ea"/>
          <a:cs typeface="+mn-cs"/>
        </a:defRPr>
      </a:lvl3pPr>
      <a:lvl4pPr marL="3737116" algn="l" defTabSz="2491413" rtl="0" eaLnBrk="1" latinLnBrk="0" hangingPunct="1">
        <a:defRPr sz="4966" kern="1200">
          <a:solidFill>
            <a:schemeClr val="tx1"/>
          </a:solidFill>
          <a:latin typeface="+mn-lt"/>
          <a:ea typeface="+mn-ea"/>
          <a:cs typeface="+mn-cs"/>
        </a:defRPr>
      </a:lvl4pPr>
      <a:lvl5pPr marL="4982822" algn="l" defTabSz="2491413" rtl="0" eaLnBrk="1" latinLnBrk="0" hangingPunct="1">
        <a:defRPr sz="4966" kern="1200">
          <a:solidFill>
            <a:schemeClr val="tx1"/>
          </a:solidFill>
          <a:latin typeface="+mn-lt"/>
          <a:ea typeface="+mn-ea"/>
          <a:cs typeface="+mn-cs"/>
        </a:defRPr>
      </a:lvl5pPr>
      <a:lvl6pPr marL="6228529" algn="l" defTabSz="2491413" rtl="0" eaLnBrk="1" latinLnBrk="0" hangingPunct="1">
        <a:defRPr sz="4966" kern="1200">
          <a:solidFill>
            <a:schemeClr val="tx1"/>
          </a:solidFill>
          <a:latin typeface="+mn-lt"/>
          <a:ea typeface="+mn-ea"/>
          <a:cs typeface="+mn-cs"/>
        </a:defRPr>
      </a:lvl6pPr>
      <a:lvl7pPr marL="7474232" algn="l" defTabSz="2491413" rtl="0" eaLnBrk="1" latinLnBrk="0" hangingPunct="1">
        <a:defRPr sz="4966" kern="1200">
          <a:solidFill>
            <a:schemeClr val="tx1"/>
          </a:solidFill>
          <a:latin typeface="+mn-lt"/>
          <a:ea typeface="+mn-ea"/>
          <a:cs typeface="+mn-cs"/>
        </a:defRPr>
      </a:lvl7pPr>
      <a:lvl8pPr marL="8719939" algn="l" defTabSz="2491413" rtl="0" eaLnBrk="1" latinLnBrk="0" hangingPunct="1">
        <a:defRPr sz="4966" kern="1200">
          <a:solidFill>
            <a:schemeClr val="tx1"/>
          </a:solidFill>
          <a:latin typeface="+mn-lt"/>
          <a:ea typeface="+mn-ea"/>
          <a:cs typeface="+mn-cs"/>
        </a:defRPr>
      </a:lvl8pPr>
      <a:lvl9pPr marL="9965645" algn="l" defTabSz="2491413" rtl="0" eaLnBrk="1" latinLnBrk="0" hangingPunct="1">
        <a:defRPr sz="496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403048" y="270314"/>
            <a:ext cx="12577528" cy="1952195"/>
          </a:xfrm>
          <a:prstGeom prst="rect">
            <a:avLst/>
          </a:prstGeom>
          <a:noFill/>
        </p:spPr>
        <p:txBody>
          <a:bodyPr vert="horz" lIns="0" tIns="0" rIns="0" bIns="0" rtlCol="0" anchor="ctr">
            <a:normAutofit/>
          </a:bodyPr>
          <a:lstStyle>
            <a:lvl1pPr algn="ctr" defTabSz="4176431" rtl="0" eaLnBrk="1" latinLnBrk="0" hangingPunct="1">
              <a:spcBef>
                <a:spcPct val="0"/>
              </a:spcBef>
              <a:buNone/>
              <a:defRPr sz="20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550" b="1" kern="100">
                <a:solidFill>
                  <a:schemeClr val="bg1"/>
                </a:solidFill>
                <a:latin typeface="Segoe UI "/>
                <a:ea typeface="Calibri" panose="020F0502020204030204" pitchFamily="34" charset="0"/>
                <a:cs typeface="Times New Roman" panose="02020603050405020304" pitchFamily="18" charset="0"/>
              </a:rPr>
              <a:t>DESIGN AND IMPLEMENT A ROBOT ARM FOR SORTING PRODUCTS BY COLOR AND SHAPE</a:t>
            </a:r>
            <a:endParaRPr lang="en-US" sz="3550" kern="100">
              <a:solidFill>
                <a:schemeClr val="bg1"/>
              </a:solidFill>
              <a:effectLst/>
              <a:latin typeface="Segoe UI 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219216" y="29212452"/>
            <a:ext cx="19121674" cy="978414"/>
          </a:xfrm>
          <a:prstGeom prst="rect">
            <a:avLst/>
          </a:prstGeom>
          <a:noFill/>
        </p:spPr>
        <p:txBody>
          <a:bodyPr wrap="square" lIns="54551" tIns="27276" rIns="54551" bIns="27276" rtlCol="0">
            <a:spAutoFit/>
          </a:bodyPr>
          <a:lstStyle/>
          <a:p>
            <a:pPr algn="ctr"/>
            <a:br>
              <a:rPr lang="en-US" sz="3000">
                <a:solidFill>
                  <a:schemeClr val="bg1"/>
                </a:solidFill>
                <a:latin typeface="Segoe UI "/>
              </a:rPr>
            </a:br>
            <a:r>
              <a:rPr lang="vi-VN" sz="3000">
                <a:solidFill>
                  <a:schemeClr val="bg1"/>
                </a:solidFill>
                <a:latin typeface="Segoe UI "/>
              </a:rPr>
              <a:t>GRADUATION THESIS</a:t>
            </a:r>
            <a:r>
              <a:rPr lang="en-US" sz="3000" b="0" i="0">
                <a:solidFill>
                  <a:schemeClr val="bg1"/>
                </a:solidFill>
                <a:effectLst/>
                <a:latin typeface="Segoe UI "/>
              </a:rPr>
              <a:t>- FACULTY OF ELECTRICAL ENGINEERING - TON DUC THANG UNIVERSITY</a:t>
            </a:r>
            <a:endParaRPr lang="en-US" sz="3000" b="1" dirty="0">
              <a:solidFill>
                <a:schemeClr val="bg1"/>
              </a:solidFill>
              <a:latin typeface="Segoe UI 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10996612" y="25217141"/>
            <a:ext cx="9431119" cy="782976"/>
          </a:xfrm>
          <a:prstGeom prst="rect">
            <a:avLst/>
          </a:prstGeom>
          <a:noFill/>
        </p:spPr>
        <p:txBody>
          <a:bodyPr wrap="square" lIns="54551" tIns="27276" rIns="54551" bIns="27276" rtlCol="0">
            <a:spAutoFit/>
          </a:bodyPr>
          <a:lstStyle/>
          <a:p>
            <a:pPr algn="just"/>
            <a:r>
              <a:rPr lang="en-US" sz="2365">
                <a:latin typeface="Segoe UI" pitchFamily="34" charset="0"/>
                <a:ea typeface="Segoe UI" pitchFamily="34" charset="0"/>
                <a:cs typeface="Segoe UI" pitchFamily="34" charset="0"/>
              </a:rPr>
              <a:t>I sincerely thank MS. Thieu Quang Tri for his assistance in helping me complete this graduation project.</a:t>
            </a:r>
            <a:endParaRPr lang="en-US" sz="2365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9" name="Rounded Rectangle 158"/>
          <p:cNvSpPr/>
          <p:nvPr/>
        </p:nvSpPr>
        <p:spPr>
          <a:xfrm>
            <a:off x="10850604" y="25133388"/>
            <a:ext cx="9801152" cy="966790"/>
          </a:xfrm>
          <a:prstGeom prst="roundRect">
            <a:avLst/>
          </a:prstGeom>
          <a:noFill/>
          <a:ln w="5715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551" tIns="27276" rIns="54551" bIns="27276" rtlCol="0" anchor="ctr"/>
          <a:lstStyle/>
          <a:p>
            <a:pPr algn="ctr"/>
            <a:endParaRPr lang="en-US" sz="3068">
              <a:solidFill>
                <a:schemeClr val="tx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60" name="Group 159"/>
          <p:cNvGrpSpPr/>
          <p:nvPr/>
        </p:nvGrpSpPr>
        <p:grpSpPr>
          <a:xfrm>
            <a:off x="14188549" y="24586406"/>
            <a:ext cx="3125262" cy="557776"/>
            <a:chOff x="19132025" y="4997329"/>
            <a:chExt cx="4829089" cy="991682"/>
          </a:xfrm>
          <a:solidFill>
            <a:srgbClr val="8CD6D8"/>
          </a:solidFill>
        </p:grpSpPr>
        <p:sp>
          <p:nvSpPr>
            <p:cNvPr id="161" name="Rounded Rectangle 160"/>
            <p:cNvSpPr/>
            <p:nvPr/>
          </p:nvSpPr>
          <p:spPr>
            <a:xfrm>
              <a:off x="19132025" y="4997329"/>
              <a:ext cx="4829089" cy="924955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79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19186822" y="5064467"/>
              <a:ext cx="4737202" cy="924544"/>
            </a:xfrm>
            <a:prstGeom prst="rect">
              <a:avLst/>
            </a:prstGeom>
            <a:grpFill/>
            <a:ln cap="rnd">
              <a:noFill/>
              <a:prstDash val="lgDash"/>
              <a:round/>
            </a:ln>
            <a:effectLst>
              <a:glow>
                <a:schemeClr val="bg1"/>
              </a:glow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779" b="1">
                  <a:latin typeface="Segoe UI" pitchFamily="34" charset="0"/>
                  <a:ea typeface="Segoe UI" pitchFamily="34" charset="0"/>
                  <a:cs typeface="Segoe UI" pitchFamily="34" charset="0"/>
                </a:rPr>
                <a:t>THANK YOU</a:t>
              </a:r>
              <a:endParaRPr lang="en-US" sz="2779" b="1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313" name="Group 312"/>
          <p:cNvGrpSpPr/>
          <p:nvPr/>
        </p:nvGrpSpPr>
        <p:grpSpPr>
          <a:xfrm>
            <a:off x="9113343" y="13749999"/>
            <a:ext cx="3134683" cy="654153"/>
            <a:chOff x="19132025" y="4997329"/>
            <a:chExt cx="4829089" cy="924955"/>
          </a:xfrm>
          <a:solidFill>
            <a:srgbClr val="8CD6D8"/>
          </a:solidFill>
        </p:grpSpPr>
        <p:sp>
          <p:nvSpPr>
            <p:cNvPr id="314" name="Rounded Rectangle 313"/>
            <p:cNvSpPr/>
            <p:nvPr/>
          </p:nvSpPr>
          <p:spPr>
            <a:xfrm>
              <a:off x="19132025" y="4997329"/>
              <a:ext cx="4829089" cy="924955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068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15" name="TextBox 314"/>
            <p:cNvSpPr txBox="1"/>
            <p:nvPr/>
          </p:nvSpPr>
          <p:spPr>
            <a:xfrm>
              <a:off x="19432901" y="5064463"/>
              <a:ext cx="4231229" cy="735286"/>
            </a:xfrm>
            <a:prstGeom prst="rect">
              <a:avLst/>
            </a:prstGeom>
            <a:grpFill/>
            <a:ln cap="rnd">
              <a:noFill/>
              <a:prstDash val="lgDash"/>
              <a:round/>
            </a:ln>
            <a:effectLst>
              <a:glow>
                <a:schemeClr val="bg1"/>
              </a:glow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779" b="1">
                  <a:latin typeface="Segoe UI" pitchFamily="34" charset="0"/>
                  <a:ea typeface="Segoe UI" pitchFamily="34" charset="0"/>
                  <a:cs typeface="Segoe UI" pitchFamily="34" charset="0"/>
                </a:rPr>
                <a:t>RESULT</a:t>
              </a:r>
              <a:endParaRPr lang="en-US" sz="2779" b="1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98" name="Group 97"/>
          <p:cNvGrpSpPr/>
          <p:nvPr/>
        </p:nvGrpSpPr>
        <p:grpSpPr>
          <a:xfrm>
            <a:off x="4184732" y="24587454"/>
            <a:ext cx="2803360" cy="623784"/>
            <a:chOff x="4671760" y="5039431"/>
            <a:chExt cx="4464406" cy="924955"/>
          </a:xfrm>
          <a:solidFill>
            <a:srgbClr val="8CD6D8"/>
          </a:solidFill>
        </p:grpSpPr>
        <p:sp>
          <p:nvSpPr>
            <p:cNvPr id="101" name="Rounded Rectangle 100"/>
            <p:cNvSpPr/>
            <p:nvPr/>
          </p:nvSpPr>
          <p:spPr>
            <a:xfrm>
              <a:off x="4671760" y="5039431"/>
              <a:ext cx="4464406" cy="924955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068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4967153" y="5133389"/>
              <a:ext cx="3923785" cy="795359"/>
            </a:xfrm>
            <a:prstGeom prst="rect">
              <a:avLst/>
            </a:prstGeom>
            <a:grpFill/>
            <a:ln cap="rnd">
              <a:noFill/>
              <a:prstDash val="lgDash"/>
              <a:round/>
            </a:ln>
            <a:effectLst>
              <a:glow>
                <a:schemeClr val="bg1"/>
              </a:glow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779" b="1">
                  <a:latin typeface="Segoe UI" pitchFamily="34" charset="0"/>
                  <a:ea typeface="Segoe UI" pitchFamily="34" charset="0"/>
                  <a:cs typeface="Segoe UI" pitchFamily="34" charset="0"/>
                </a:rPr>
                <a:t>CONCLUSION</a:t>
              </a:r>
              <a:endParaRPr lang="en-US" sz="2779" b="1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46" name="Group 145"/>
          <p:cNvGrpSpPr/>
          <p:nvPr/>
        </p:nvGrpSpPr>
        <p:grpSpPr>
          <a:xfrm>
            <a:off x="4269778" y="3503843"/>
            <a:ext cx="2635065" cy="673122"/>
            <a:chOff x="4671760" y="4981185"/>
            <a:chExt cx="4464406" cy="924955"/>
          </a:xfrm>
          <a:solidFill>
            <a:srgbClr val="B1E4E5"/>
          </a:solidFill>
        </p:grpSpPr>
        <p:sp>
          <p:nvSpPr>
            <p:cNvPr id="147" name="Rounded Rectangle 146"/>
            <p:cNvSpPr/>
            <p:nvPr/>
          </p:nvSpPr>
          <p:spPr>
            <a:xfrm>
              <a:off x="4671760" y="4981185"/>
              <a:ext cx="4464406" cy="924955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068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5066890" y="5048319"/>
              <a:ext cx="3923786" cy="714565"/>
            </a:xfrm>
            <a:prstGeom prst="rect">
              <a:avLst/>
            </a:prstGeom>
            <a:grpFill/>
            <a:ln cap="rnd">
              <a:noFill/>
              <a:prstDash val="lgDash"/>
              <a:round/>
            </a:ln>
            <a:effectLst>
              <a:glow>
                <a:schemeClr val="bg1"/>
              </a:glow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779" b="1">
                  <a:latin typeface="Segoe UI" pitchFamily="34" charset="0"/>
                  <a:ea typeface="Segoe UI" pitchFamily="34" charset="0"/>
                  <a:cs typeface="Segoe UI" pitchFamily="34" charset="0"/>
                </a:rPr>
                <a:t>OBJECTIVE</a:t>
              </a:r>
              <a:endParaRPr lang="en-US" sz="2779" b="1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52" name="Group 151"/>
          <p:cNvGrpSpPr/>
          <p:nvPr/>
        </p:nvGrpSpPr>
        <p:grpSpPr>
          <a:xfrm>
            <a:off x="14143134" y="3503852"/>
            <a:ext cx="3061876" cy="654153"/>
            <a:chOff x="19132025" y="4997329"/>
            <a:chExt cx="4829089" cy="924955"/>
          </a:xfrm>
          <a:solidFill>
            <a:srgbClr val="B1E4E5"/>
          </a:solidFill>
        </p:grpSpPr>
        <p:sp>
          <p:nvSpPr>
            <p:cNvPr id="153" name="Rounded Rectangle 152"/>
            <p:cNvSpPr/>
            <p:nvPr/>
          </p:nvSpPr>
          <p:spPr>
            <a:xfrm>
              <a:off x="19132025" y="4997329"/>
              <a:ext cx="4829089" cy="924955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068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4" name="TextBox 153"/>
            <p:cNvSpPr txBox="1"/>
            <p:nvPr/>
          </p:nvSpPr>
          <p:spPr>
            <a:xfrm>
              <a:off x="19549980" y="5064463"/>
              <a:ext cx="4114150" cy="735286"/>
            </a:xfrm>
            <a:prstGeom prst="rect">
              <a:avLst/>
            </a:prstGeom>
            <a:grpFill/>
            <a:ln cap="rnd">
              <a:noFill/>
              <a:prstDash val="lgDash"/>
              <a:round/>
            </a:ln>
            <a:effectLst>
              <a:glow>
                <a:schemeClr val="bg1"/>
              </a:glow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779" b="1">
                  <a:latin typeface="Segoe UI" pitchFamily="34" charset="0"/>
                  <a:ea typeface="Segoe UI" pitchFamily="34" charset="0"/>
                  <a:cs typeface="Segoe UI" pitchFamily="34" charset="0"/>
                </a:rPr>
                <a:t>INTRODUCE</a:t>
              </a:r>
              <a:endParaRPr lang="en-US" sz="2779" b="1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14261437" y="26276193"/>
            <a:ext cx="2973094" cy="520317"/>
            <a:chOff x="19132025" y="4997201"/>
            <a:chExt cx="4829089" cy="925083"/>
          </a:xfrm>
          <a:solidFill>
            <a:srgbClr val="8CD6D8"/>
          </a:solidFill>
        </p:grpSpPr>
        <p:sp>
          <p:nvSpPr>
            <p:cNvPr id="79" name="Rounded Rectangle 78"/>
            <p:cNvSpPr/>
            <p:nvPr/>
          </p:nvSpPr>
          <p:spPr>
            <a:xfrm>
              <a:off x="19132025" y="4997329"/>
              <a:ext cx="4829089" cy="924955"/>
            </a:xfrm>
            <a:prstGeom prst="round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79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19186823" y="4997201"/>
              <a:ext cx="4737203" cy="924545"/>
            </a:xfrm>
            <a:prstGeom prst="rect">
              <a:avLst/>
            </a:prstGeom>
            <a:grpFill/>
            <a:ln cap="rnd">
              <a:noFill/>
              <a:prstDash val="lgDash"/>
              <a:round/>
            </a:ln>
            <a:effectLst>
              <a:glow>
                <a:schemeClr val="bg1"/>
              </a:glow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779" b="1">
                  <a:latin typeface="Segoe UI" pitchFamily="34" charset="0"/>
                  <a:ea typeface="Segoe UI" pitchFamily="34" charset="0"/>
                  <a:cs typeface="Segoe UI" pitchFamily="34" charset="0"/>
                </a:rPr>
                <a:t>REFERENCES</a:t>
              </a:r>
              <a:endParaRPr lang="en-US" sz="2779" b="1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63" name="Rounded Rectangle 162"/>
          <p:cNvSpPr/>
          <p:nvPr/>
        </p:nvSpPr>
        <p:spPr>
          <a:xfrm>
            <a:off x="10844212" y="26796511"/>
            <a:ext cx="9807544" cy="2659857"/>
          </a:xfrm>
          <a:prstGeom prst="roundRect">
            <a:avLst/>
          </a:prstGeom>
          <a:noFill/>
          <a:ln w="5715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551" tIns="27276" rIns="54551" bIns="27276" rtlCol="0" anchor="ctr"/>
          <a:lstStyle/>
          <a:p>
            <a:pPr algn="ctr"/>
            <a:endParaRPr lang="en-US" sz="3068">
              <a:solidFill>
                <a:schemeClr val="tx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5" name="Rounded Rectangle 284"/>
          <p:cNvSpPr/>
          <p:nvPr/>
        </p:nvSpPr>
        <p:spPr>
          <a:xfrm>
            <a:off x="709612" y="14404147"/>
            <a:ext cx="19942144" cy="9942203"/>
          </a:xfrm>
          <a:prstGeom prst="roundRect">
            <a:avLst>
              <a:gd name="adj" fmla="val 4882"/>
            </a:avLst>
          </a:prstGeom>
          <a:noFill/>
          <a:ln w="5715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551" tIns="27276" rIns="54551" bIns="27276" rtlCol="0" anchor="ctr"/>
          <a:lstStyle/>
          <a:p>
            <a:pPr algn="ctr"/>
            <a:endParaRPr lang="en-US" sz="3068">
              <a:solidFill>
                <a:schemeClr val="tx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7" name="Rounded Rectangle 166"/>
          <p:cNvSpPr/>
          <p:nvPr/>
        </p:nvSpPr>
        <p:spPr>
          <a:xfrm>
            <a:off x="711408" y="8853679"/>
            <a:ext cx="19880986" cy="4517880"/>
          </a:xfrm>
          <a:prstGeom prst="roundRect">
            <a:avLst>
              <a:gd name="adj" fmla="val 6859"/>
            </a:avLst>
          </a:prstGeom>
          <a:noFill/>
          <a:ln w="5715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551" tIns="27276" rIns="54551" bIns="27276" rtlCol="0" anchor="ctr"/>
          <a:lstStyle/>
          <a:p>
            <a:pPr algn="ctr"/>
            <a:endParaRPr lang="en-US" sz="3068">
              <a:solidFill>
                <a:schemeClr val="tx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4" name="Rounded Rectangle 143"/>
          <p:cNvSpPr/>
          <p:nvPr/>
        </p:nvSpPr>
        <p:spPr>
          <a:xfrm>
            <a:off x="711408" y="4176975"/>
            <a:ext cx="9751804" cy="3644111"/>
          </a:xfrm>
          <a:prstGeom prst="roundRect">
            <a:avLst>
              <a:gd name="adj" fmla="val 11878"/>
            </a:avLst>
          </a:prstGeom>
          <a:noFill/>
          <a:ln w="5715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551" tIns="27276" rIns="54551" bIns="27276" rtlCol="0" anchor="ctr"/>
          <a:lstStyle/>
          <a:p>
            <a:pPr algn="ctr"/>
            <a:endParaRPr lang="en-US" sz="3068">
              <a:solidFill>
                <a:schemeClr val="tx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5" name="Rounded Rectangle 144"/>
          <p:cNvSpPr/>
          <p:nvPr/>
        </p:nvSpPr>
        <p:spPr>
          <a:xfrm>
            <a:off x="10844212" y="4157453"/>
            <a:ext cx="9748183" cy="3663632"/>
          </a:xfrm>
          <a:prstGeom prst="roundRect">
            <a:avLst>
              <a:gd name="adj" fmla="val 13493"/>
            </a:avLst>
          </a:prstGeom>
          <a:noFill/>
          <a:ln w="5715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551" tIns="27276" rIns="54551" bIns="27276" rtlCol="0" anchor="ctr"/>
          <a:lstStyle/>
          <a:p>
            <a:pPr algn="ctr"/>
            <a:endParaRPr lang="en-US" sz="4257">
              <a:solidFill>
                <a:schemeClr val="tx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5" name="Rounded Rectangle 154"/>
          <p:cNvSpPr/>
          <p:nvPr/>
        </p:nvSpPr>
        <p:spPr>
          <a:xfrm>
            <a:off x="709612" y="25211231"/>
            <a:ext cx="9753600" cy="4189278"/>
          </a:xfrm>
          <a:prstGeom prst="roundRect">
            <a:avLst>
              <a:gd name="adj" fmla="val 11779"/>
            </a:avLst>
          </a:prstGeom>
          <a:noFill/>
          <a:ln w="5715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551" tIns="27276" rIns="54551" bIns="27276" rtlCol="0" anchor="ctr"/>
          <a:lstStyle/>
          <a:p>
            <a:pPr algn="ctr"/>
            <a:endParaRPr lang="en-US" sz="6799">
              <a:solidFill>
                <a:schemeClr val="tx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7" name="Group 76"/>
          <p:cNvGrpSpPr/>
          <p:nvPr/>
        </p:nvGrpSpPr>
        <p:grpSpPr>
          <a:xfrm>
            <a:off x="9084560" y="8203694"/>
            <a:ext cx="3134683" cy="654153"/>
            <a:chOff x="19132025" y="4997329"/>
            <a:chExt cx="4829089" cy="924955"/>
          </a:xfrm>
          <a:solidFill>
            <a:srgbClr val="FFFF00"/>
          </a:solidFill>
        </p:grpSpPr>
        <p:sp>
          <p:nvSpPr>
            <p:cNvPr id="81" name="Rounded Rectangle 80"/>
            <p:cNvSpPr/>
            <p:nvPr/>
          </p:nvSpPr>
          <p:spPr>
            <a:xfrm>
              <a:off x="19132025" y="4997329"/>
              <a:ext cx="4829089" cy="924955"/>
            </a:xfrm>
            <a:prstGeom prst="roundRect">
              <a:avLst/>
            </a:prstGeom>
            <a:solidFill>
              <a:srgbClr val="B1E4E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068">
                <a:solidFill>
                  <a:schemeClr val="tx1"/>
                </a:solidFill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19432901" y="5064463"/>
              <a:ext cx="4231229" cy="735286"/>
            </a:xfrm>
            <a:prstGeom prst="rect">
              <a:avLst/>
            </a:prstGeom>
            <a:noFill/>
            <a:ln cap="rnd">
              <a:noFill/>
              <a:prstDash val="lgDash"/>
              <a:round/>
            </a:ln>
            <a:effectLst>
              <a:glow>
                <a:schemeClr val="bg1"/>
              </a:glow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vi-VN" sz="2779" b="1">
                  <a:latin typeface="Segoe UI" pitchFamily="34" charset="0"/>
                  <a:ea typeface="Segoe UI" pitchFamily="34" charset="0"/>
                  <a:cs typeface="Segoe UI" pitchFamily="34" charset="0"/>
                </a:rPr>
                <a:t>ACTIVE</a:t>
              </a:r>
              <a:endParaRPr lang="en-US" sz="2779" b="1" dirty="0"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74" name="Title 1"/>
          <p:cNvSpPr txBox="1">
            <a:spLocks/>
          </p:cNvSpPr>
          <p:nvPr/>
        </p:nvSpPr>
        <p:spPr>
          <a:xfrm>
            <a:off x="1111843" y="2220466"/>
            <a:ext cx="19159939" cy="801340"/>
          </a:xfrm>
          <a:prstGeom prst="rect">
            <a:avLst/>
          </a:prstGeom>
          <a:noFill/>
        </p:spPr>
        <p:txBody>
          <a:bodyPr vert="horz" lIns="0" tIns="0" rIns="0" bIns="0" rtlCol="0" anchor="ctr">
            <a:noAutofit/>
          </a:bodyPr>
          <a:lstStyle>
            <a:defPPr>
              <a:defRPr lang="en-US"/>
            </a:defPPr>
            <a:lvl1pPr marL="0" algn="l" defTabSz="4214257" rtl="0" eaLnBrk="1" latinLnBrk="0" hangingPunct="1">
              <a:defRPr sz="8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07128" algn="l" defTabSz="4214257" rtl="0" eaLnBrk="1" latinLnBrk="0" hangingPunct="1">
              <a:defRPr sz="8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214257" algn="l" defTabSz="4214257" rtl="0" eaLnBrk="1" latinLnBrk="0" hangingPunct="1">
              <a:defRPr sz="8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321385" algn="l" defTabSz="4214257" rtl="0" eaLnBrk="1" latinLnBrk="0" hangingPunct="1">
              <a:defRPr sz="8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428514" algn="l" defTabSz="4214257" rtl="0" eaLnBrk="1" latinLnBrk="0" hangingPunct="1">
              <a:defRPr sz="8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35642" algn="l" defTabSz="4214257" rtl="0" eaLnBrk="1" latinLnBrk="0" hangingPunct="1">
              <a:defRPr sz="8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2642771" algn="l" defTabSz="4214257" rtl="0" eaLnBrk="1" latinLnBrk="0" hangingPunct="1">
              <a:defRPr sz="8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4749899" algn="l" defTabSz="4214257" rtl="0" eaLnBrk="1" latinLnBrk="0" hangingPunct="1">
              <a:defRPr sz="8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6857027" algn="l" defTabSz="4214257" rtl="0" eaLnBrk="1" latinLnBrk="0" hangingPunct="1">
              <a:defRPr sz="8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vi-VN" sz="2838" b="1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Student</a:t>
            </a:r>
            <a:r>
              <a:rPr lang="en-US" sz="2838" b="1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: Dinh Nguyen Gia Phu – </a:t>
            </a:r>
            <a:r>
              <a:rPr lang="vi-VN" sz="2838" b="1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Advise by</a:t>
            </a:r>
            <a:r>
              <a:rPr lang="en-US" sz="2838" b="1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: MS. Thieu Quang Tri</a:t>
            </a:r>
          </a:p>
          <a:p>
            <a:pPr algn="ctr"/>
            <a:r>
              <a:rPr lang="en-US" sz="3000" b="1" i="0">
                <a:solidFill>
                  <a:schemeClr val="bg1"/>
                </a:solidFill>
                <a:effectLst/>
                <a:latin typeface="Segoe UI "/>
              </a:rPr>
              <a:t>Department of Automatic Control, Faculty of Electrical Engineering, Ton Duc Thang University</a:t>
            </a:r>
            <a:endParaRPr lang="en-US" sz="3000" b="1" dirty="0">
              <a:solidFill>
                <a:schemeClr val="bg1"/>
              </a:solidFill>
              <a:latin typeface="Segoe UI 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58126" y="4726081"/>
            <a:ext cx="95250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i="0">
                <a:solidFill>
                  <a:srgbClr val="0D0D0D"/>
                </a:solidFill>
                <a:effectLst/>
                <a:latin typeface="Segoe UI "/>
              </a:rPr>
              <a:t>Build image processing algorithm.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i="0">
                <a:solidFill>
                  <a:srgbClr val="0D0D0D"/>
                </a:solidFill>
                <a:effectLst/>
                <a:latin typeface="Segoe UI "/>
              </a:rPr>
              <a:t>Build robot arm control algorithm.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i="0">
                <a:solidFill>
                  <a:srgbClr val="0D0D0D"/>
                </a:solidFill>
                <a:effectLst/>
                <a:latin typeface="Segoe UI "/>
              </a:rPr>
              <a:t>Design of step down and chopper circuit to control DC motor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b="0" i="0">
                <a:solidFill>
                  <a:srgbClr val="0D0D0D"/>
                </a:solidFill>
                <a:effectLst/>
                <a:latin typeface="Segoe UI "/>
              </a:rPr>
              <a:t>Build user interface for control and monitoring.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920413" y="4311401"/>
            <a:ext cx="9507318" cy="3468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5445" indent="-40544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>
                <a:latin typeface="Segoe UI" pitchFamily="34" charset="0"/>
                <a:ea typeface="Segoe UI" pitchFamily="34" charset="0"/>
                <a:cs typeface="Segoe UI" pitchFamily="34" charset="0"/>
              </a:rPr>
              <a:t>Use Webcam and image processing algorithm to detect and classify products by color and shape.</a:t>
            </a:r>
          </a:p>
          <a:p>
            <a:pPr marL="405445" indent="-40544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>
                <a:latin typeface="Segoe UI" pitchFamily="34" charset="0"/>
                <a:ea typeface="Segoe UI" pitchFamily="34" charset="0"/>
                <a:cs typeface="Segoe UI" pitchFamily="34" charset="0"/>
              </a:rPr>
              <a:t> Receive data and control the pick and drop of objects as required. Provide users with a simple monitoring interface.</a:t>
            </a:r>
            <a:endParaRPr lang="vi-VN" sz="3000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652146" y="9321159"/>
            <a:ext cx="11619636" cy="3618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37871" indent="-337871"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600">
                <a:latin typeface="Segoe UI" pitchFamily="34" charset="0"/>
                <a:ea typeface="Segoe UI" pitchFamily="34" charset="0"/>
                <a:cs typeface="Segoe UI" pitchFamily="34" charset="0"/>
              </a:rPr>
              <a:t>Using Webcam to capture real images. After receiving the images, process the colors and shapes on Rasberry using Python.</a:t>
            </a:r>
          </a:p>
          <a:p>
            <a:pPr marL="337871" indent="-337871"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600">
                <a:latin typeface="Segoe UI" pitchFamily="34" charset="0"/>
                <a:ea typeface="Segoe UI" pitchFamily="34" charset="0"/>
                <a:cs typeface="Segoe UI" pitchFamily="34" charset="0"/>
              </a:rPr>
              <a:t>The processed signals are transmitted to Arduino to convert into pulse signals and send pulses to the control motors of the Robot joints.</a:t>
            </a:r>
          </a:p>
          <a:p>
            <a:pPr marL="337871" indent="-337871" algn="just">
              <a:lnSpc>
                <a:spcPct val="150000"/>
              </a:lnSpc>
              <a:buFont typeface="Arial" pitchFamily="34" charset="0"/>
              <a:buChar char="•"/>
            </a:pPr>
            <a:r>
              <a:rPr lang="en-US" sz="2600">
                <a:latin typeface="Segoe UI" pitchFamily="34" charset="0"/>
                <a:ea typeface="Segoe UI" pitchFamily="34" charset="0"/>
                <a:cs typeface="Segoe UI" pitchFamily="34" charset="0"/>
              </a:rPr>
              <a:t>From the interface, we can monitor the color processing process and related information such as: product quantity, on/off control and conveyor speed.</a:t>
            </a:r>
            <a:endParaRPr lang="vi-VN" sz="2600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77762" y="25334960"/>
            <a:ext cx="9448800" cy="3890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5445" indent="-40544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>
                <a:latin typeface="Segoe UI" pitchFamily="34" charset="0"/>
                <a:ea typeface="Segoe UI" pitchFamily="34" charset="0"/>
                <a:cs typeface="Segoe UI" pitchFamily="34" charset="0"/>
              </a:rPr>
              <a:t>Able to process colors and shapes accurately.</a:t>
            </a:r>
          </a:p>
          <a:p>
            <a:pPr marL="405445" indent="-40544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>
                <a:latin typeface="Segoe UI" pitchFamily="34" charset="0"/>
                <a:ea typeface="Segoe UI" pitchFamily="34" charset="0"/>
                <a:cs typeface="Segoe UI" pitchFamily="34" charset="0"/>
              </a:rPr>
              <a:t>Need to solve the problem of trajectory planning for the Robot arm.</a:t>
            </a:r>
          </a:p>
          <a:p>
            <a:pPr marL="405445" indent="-40544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>
                <a:latin typeface="Segoe UI" pitchFamily="34" charset="0"/>
                <a:ea typeface="Segoe UI" pitchFamily="34" charset="0"/>
                <a:cs typeface="Segoe UI" pitchFamily="34" charset="0"/>
              </a:rPr>
              <a:t>Meet the requirements of the problem.</a:t>
            </a:r>
          </a:p>
          <a:p>
            <a:pPr marL="405445" indent="-405445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>
                <a:latin typeface="Segoe UI" pitchFamily="34" charset="0"/>
                <a:ea typeface="Segoe UI" pitchFamily="34" charset="0"/>
                <a:cs typeface="Segoe UI" pitchFamily="34" charset="0"/>
              </a:rPr>
              <a:t>Need to improve and change the design to make the model more optimal.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9625012" y="15162293"/>
            <a:ext cx="10715878" cy="90202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vi-VN" sz="2600" b="1">
                <a:latin typeface="Segoe UI" pitchFamily="34" charset="0"/>
                <a:ea typeface="Segoe UI" pitchFamily="34" charset="0"/>
                <a:cs typeface="Segoe UI" pitchFamily="34" charset="0"/>
              </a:rPr>
              <a:t>Advantages</a:t>
            </a:r>
            <a:r>
              <a:rPr lang="en-US" sz="2600" b="1">
                <a:latin typeface="Segoe UI" pitchFamily="34" charset="0"/>
                <a:ea typeface="Segoe UI" pitchFamily="34" charset="0"/>
                <a:cs typeface="Segoe UI" pitchFamily="34" charset="0"/>
              </a:rPr>
              <a:t>:</a:t>
            </a:r>
            <a:endParaRPr lang="en-US" sz="2600" b="1" dirty="0"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marL="337871" indent="-337871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>
                <a:latin typeface="Segoe UI" panose="020B0502040204020203" pitchFamily="34" charset="0"/>
                <a:cs typeface="Segoe UI" panose="020B0502040204020203" pitchFamily="34" charset="0"/>
              </a:rPr>
              <a:t>Capable of processing colors and classifying products, picking and placing objects in the desired positions as specified by the user.</a:t>
            </a:r>
          </a:p>
          <a:p>
            <a:pPr marL="337871" indent="-337871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>
                <a:latin typeface="Segoe UI" panose="020B0502040204020203" pitchFamily="34" charset="0"/>
                <a:cs typeface="Segoe UI" panose="020B0502040204020203" pitchFamily="34" charset="0"/>
              </a:rPr>
              <a:t>Building a user interface to display basic information: showing the number of products by color, monitoring the image processing process.</a:t>
            </a:r>
          </a:p>
          <a:p>
            <a:pPr marL="337871" indent="-337871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>
                <a:latin typeface="Segoe UI" panose="020B0502040204020203" pitchFamily="34" charset="0"/>
                <a:cs typeface="Segoe UI" panose="020B0502040204020203" pitchFamily="34" charset="0"/>
              </a:rPr>
              <a:t>A compact model that solves the problems of space and flexibility.</a:t>
            </a:r>
          </a:p>
          <a:p>
            <a:pPr algn="just">
              <a:lnSpc>
                <a:spcPct val="150000"/>
              </a:lnSpc>
            </a:pPr>
            <a:r>
              <a:rPr lang="vi-VN" sz="2600" b="1">
                <a:latin typeface="Segoe UI" panose="020B0502040204020203" pitchFamily="34" charset="0"/>
                <a:cs typeface="Segoe UI" panose="020B0502040204020203" pitchFamily="34" charset="0"/>
              </a:rPr>
              <a:t>Disadvantages</a:t>
            </a:r>
            <a:r>
              <a:rPr lang="en-US" sz="2600" b="1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  <a:p>
            <a:pPr marL="337871" indent="-337871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Due to the low quality of the webcam, it is easily affected by light interference, leading to errors in environments with poor lighting or excessive light.</a:t>
            </a:r>
          </a:p>
          <a:p>
            <a:pPr marL="337871" indent="-337871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The robot is controlled in an open loop, resulting in low accuracy; it is necessary to solve the trajectory planning problem for the robot arm.</a:t>
            </a:r>
          </a:p>
          <a:p>
            <a:pPr marL="337871" indent="-337871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When the motor works too much, it overheats, causing step loss.</a:t>
            </a:r>
          </a:p>
          <a:p>
            <a:pPr marL="337871" indent="-337871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600">
                <a:latin typeface="Segoe UI" panose="020B0502040204020203" pitchFamily="34" charset="0"/>
                <a:ea typeface="Calibri" panose="020F0502020204030204" pitchFamily="34" charset="0"/>
                <a:cs typeface="Segoe UI" panose="020B0502040204020203" pitchFamily="34" charset="0"/>
              </a:rPr>
              <a:t>The control program is not yet optimized.</a:t>
            </a:r>
            <a:endParaRPr lang="en-US" sz="2600" dirty="0">
              <a:latin typeface="Segoe UI" panose="020B0502040204020203" pitchFamily="34" charset="0"/>
              <a:ea typeface="Calibri" panose="020F0502020204030204" pitchFamily="34" charset="0"/>
              <a:cs typeface="Segoe UI" panose="020B0502040204020203" pitchFamily="34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955893" y="732758"/>
            <a:ext cx="19471838" cy="1603248"/>
            <a:chOff x="1166812" y="549094"/>
            <a:chExt cx="19471838" cy="1603248"/>
          </a:xfrm>
        </p:grpSpPr>
        <p:pic>
          <p:nvPicPr>
            <p:cNvPr id="73" name="Picture 7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66812" y="659606"/>
              <a:ext cx="2620046" cy="1446824"/>
            </a:xfrm>
            <a:prstGeom prst="rect">
              <a:avLst/>
            </a:prstGeom>
            <a:effectLst>
              <a:glow rad="660400">
                <a:schemeClr val="bg1"/>
              </a:glow>
            </a:effectLst>
          </p:spPr>
        </p:pic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25000"/>
                      </a14:imgEffect>
                      <a14:imgEffect>
                        <a14:brightnessContrast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828394" y="549094"/>
              <a:ext cx="2810256" cy="1603248"/>
            </a:xfrm>
            <a:prstGeom prst="rect">
              <a:avLst/>
            </a:prstGeom>
            <a:effectLst>
              <a:glow rad="660400">
                <a:schemeClr val="bg1"/>
              </a:glow>
            </a:effectLst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83E53AE1-4DD1-9B60-AC55-B6139B8D78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6728" y="9194006"/>
            <a:ext cx="6980484" cy="394657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BFBB2DB-0357-590A-ADA9-15D556733CD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056" r="2621" b="14248"/>
          <a:stretch/>
        </p:blipFill>
        <p:spPr bwMode="auto">
          <a:xfrm>
            <a:off x="1361790" y="19667751"/>
            <a:ext cx="7597709" cy="39996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9A5976C-9802-48AD-DFCD-BFD0EE698B1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98232" y="15065790"/>
            <a:ext cx="7597709" cy="400985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335D8EF-EFAE-04B8-2311-1D28A6B2EE5F}"/>
              </a:ext>
            </a:extLst>
          </p:cNvPr>
          <p:cNvSpPr/>
          <p:nvPr/>
        </p:nvSpPr>
        <p:spPr>
          <a:xfrm>
            <a:off x="10920413" y="26948133"/>
            <a:ext cx="9655144" cy="2345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just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360045" algn="l"/>
              </a:tabLst>
            </a:pPr>
            <a:r>
              <a:rPr lang="en-US" sz="20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Bugs. (2024, March 21). </a:t>
            </a:r>
            <a:r>
              <a:rPr lang="en-US" sz="2000" i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Xử LÝ Ảnh Với opencv: Các Phép Toán Hình Thái Học</a:t>
            </a:r>
            <a:r>
              <a:rPr lang="en-US" sz="20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r>
              <a:rPr lang="it-IT" sz="20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IO Stream. https://www.iostream.co/article/xu-ly-anh-voi-opencv-cac-phep-toan-hinh-thai-hoc-Nljcg </a:t>
            </a:r>
            <a:endParaRPr lang="en-US" sz="20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 algn="just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360045" algn="l"/>
              </a:tabLst>
            </a:pPr>
            <a:r>
              <a:rPr lang="it-IT" sz="20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Nguyễn, T. P. (2006). Giáo trình Robot công nghiệp. Nhà xuất bản Khoa học và Kĩ thuật.</a:t>
            </a:r>
            <a:endParaRPr lang="en-US" sz="20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 algn="just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  <a:tabLst>
                <a:tab pos="360045" algn="l"/>
              </a:tabLst>
            </a:pPr>
            <a:r>
              <a:rPr lang="it-IT" sz="20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Nguyễn, T. T. (2017). Robot công nghiệp. Đại học Sư Phạm Kĩ Thuật.</a:t>
            </a:r>
            <a:endParaRPr lang="en-US" sz="20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4217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5903</TotalTime>
  <Words>486</Words>
  <Application>Microsoft Office PowerPoint</Application>
  <PresentationFormat>Custom</PresentationFormat>
  <Paragraphs>38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Segoe UI</vt:lpstr>
      <vt:lpstr>Segoe UI </vt:lpstr>
      <vt:lpstr>Times New Roman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Saroj Kumar Patra</dc:creator>
  <cp:lastModifiedBy>Nguyễn Gia Phú Đinh</cp:lastModifiedBy>
  <cp:revision>504</cp:revision>
  <cp:lastPrinted>2013-10-02T13:19:19Z</cp:lastPrinted>
  <dcterms:created xsi:type="dcterms:W3CDTF">2013-09-24T09:05:59Z</dcterms:created>
  <dcterms:modified xsi:type="dcterms:W3CDTF">2024-08-05T14:30:02Z</dcterms:modified>
</cp:coreProperties>
</file>

<file path=docProps/thumbnail.jpeg>
</file>